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 Lun" initials="DL" lastIdx="4" clrIdx="0">
    <p:extLst>
      <p:ext uri="{19B8F6BF-5375-455C-9EA6-DF929625EA0E}">
        <p15:presenceInfo xmlns:p15="http://schemas.microsoft.com/office/powerpoint/2012/main" userId="Di Lu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39" autoAdjust="0"/>
    <p:restoredTop sz="94673"/>
  </p:normalViewPr>
  <p:slideViewPr>
    <p:cSldViewPr snapToGrid="0" snapToObjects="1">
      <p:cViewPr varScale="1">
        <p:scale>
          <a:sx n="15" d="100"/>
          <a:sy n="15" d="100"/>
        </p:scale>
        <p:origin x="2232" y="1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Shape 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Font typeface="Arial"/>
              <a:buNone/>
              <a:defRPr sz="1800" b="0" i="0" u="none" strike="noStrike" cap="none"/>
            </a:lvl1pPr>
            <a:lvl2pPr marL="914400" marR="0" lvl="1" indent="-228600" algn="l" rtl="0">
              <a:spcBef>
                <a:spcPts val="0"/>
              </a:spcBef>
              <a:spcAft>
                <a:spcPts val="0"/>
              </a:spcAft>
              <a:buSzPts val="1400"/>
              <a:buFont typeface="Arial"/>
              <a:buNone/>
              <a:defRPr sz="1800" b="0" i="0" u="none" strike="noStrike" cap="none"/>
            </a:lvl2pPr>
            <a:lvl3pPr marL="1371600" marR="0" lvl="2" indent="-228600" algn="l" rtl="0">
              <a:spcBef>
                <a:spcPts val="0"/>
              </a:spcBef>
              <a:spcAft>
                <a:spcPts val="0"/>
              </a:spcAft>
              <a:buSzPts val="1400"/>
              <a:buFont typeface="Arial"/>
              <a:buNone/>
              <a:defRPr sz="1800" b="0" i="0" u="none" strike="noStrike" cap="none"/>
            </a:lvl3pPr>
            <a:lvl4pPr marL="1828800" marR="0" lvl="3" indent="-228600" algn="l" rtl="0">
              <a:spcBef>
                <a:spcPts val="0"/>
              </a:spcBef>
              <a:spcAft>
                <a:spcPts val="0"/>
              </a:spcAft>
              <a:buSzPts val="1400"/>
              <a:buFont typeface="Arial"/>
              <a:buNone/>
              <a:defRPr sz="1800" b="0" i="0" u="none" strike="noStrike" cap="none"/>
            </a:lvl4pPr>
            <a:lvl5pPr marL="2286000" marR="0" lvl="4" indent="-228600" algn="l" rtl="0">
              <a:spcBef>
                <a:spcPts val="0"/>
              </a:spcBef>
              <a:spcAft>
                <a:spcPts val="0"/>
              </a:spcAft>
              <a:buSzPts val="1400"/>
              <a:buFont typeface="Arial"/>
              <a:buNone/>
              <a:defRPr sz="1800" b="0" i="0" u="none" strike="noStrike" cap="none"/>
            </a:lvl5pPr>
            <a:lvl6pPr marL="2743200" marR="0" lvl="5" indent="-228600" algn="l" rtl="0">
              <a:spcBef>
                <a:spcPts val="0"/>
              </a:spcBef>
              <a:spcAft>
                <a:spcPts val="0"/>
              </a:spcAft>
              <a:buSzPts val="1400"/>
              <a:buFont typeface="Arial"/>
              <a:buNone/>
              <a:defRPr sz="1800" b="0" i="0" u="none" strike="noStrike" cap="none"/>
            </a:lvl6pPr>
            <a:lvl7pPr marL="3200400" marR="0" lvl="6" indent="-228600" algn="l" rtl="0">
              <a:spcBef>
                <a:spcPts val="0"/>
              </a:spcBef>
              <a:spcAft>
                <a:spcPts val="0"/>
              </a:spcAft>
              <a:buSzPts val="1400"/>
              <a:buFont typeface="Arial"/>
              <a:buNone/>
              <a:defRPr sz="1800" b="0" i="0" u="none" strike="noStrike" cap="none"/>
            </a:lvl7pPr>
            <a:lvl8pPr marL="3657600" marR="0" lvl="7" indent="-228600" algn="l" rtl="0">
              <a:spcBef>
                <a:spcPts val="0"/>
              </a:spcBef>
              <a:spcAft>
                <a:spcPts val="0"/>
              </a:spcAft>
              <a:buSzPts val="1400"/>
              <a:buFont typeface="Arial"/>
              <a:buNone/>
              <a:defRPr sz="1800" b="0" i="0" u="none" strike="noStrike" cap="none"/>
            </a:lvl8pPr>
            <a:lvl9pPr marL="4114800" marR="0" lvl="8" indent="-228600" algn="l" rtl="0">
              <a:spcBef>
                <a:spcPts val="0"/>
              </a:spcBef>
              <a:spcAft>
                <a:spcPts val="0"/>
              </a:spcAft>
              <a:buSzPts val="1400"/>
              <a:buFont typeface="Arial"/>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ts val="1400"/>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6" name="Shape 86"/>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a:buNone/>
            </a:pPr>
            <a:endParaRPr sz="1800" b="0" i="0" u="none" strike="noStrike" cap="none"/>
          </a:p>
        </p:txBody>
      </p:sp>
      <p:sp>
        <p:nvSpPr>
          <p:cNvPr id="87" name="Shape 87"/>
          <p:cNvSpPr txBox="1"/>
          <p:nvPr/>
        </p:nvSpPr>
        <p:spPr>
          <a:xfrm>
            <a:off x="3884612" y="8685211"/>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6" cy="9408458"/>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80"/>
            <a:ext cx="23043355" cy="11214847"/>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3000"/>
              </a:spcBef>
              <a:spcAft>
                <a:spcPts val="0"/>
              </a:spcAft>
              <a:buClr>
                <a:schemeClr val="dk1"/>
              </a:buClr>
              <a:buSzPts val="15000"/>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SzPts val="13100"/>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SzPts val="11200"/>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SzPts val="9400"/>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9" y="16778673"/>
            <a:ext cx="37450058" cy="7406877"/>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8" cy="22106335"/>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8" cy="29627512"/>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8"/>
            <a:ext cx="19751276" cy="362622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6" cy="263338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3"/>
            <a:ext cx="19751276" cy="5152464"/>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8" cy="37459024"/>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50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31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12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400"/>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8" cy="409462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150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31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12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94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8" cy="25287194"/>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2" y="10242177"/>
            <a:ext cx="14756606" cy="2896496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9" cy="871593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9" cy="96012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chemeClr val="dk1"/>
              </a:buClr>
              <a:buSzPts val="15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31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112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94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2" cy="731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2" cy="28963938"/>
          </a:xfrm>
          <a:prstGeom prst="rect">
            <a:avLst/>
          </a:prstGeom>
          <a:noFill/>
          <a:ln>
            <a:noFill/>
          </a:ln>
        </p:spPr>
        <p:txBody>
          <a:bodyPr spcFirstLastPara="1" wrap="square" lIns="91425" tIns="91425" rIns="91425" bIns="91425" anchor="t" anchorCtr="0"/>
          <a:lstStyle>
            <a:lvl1pPr marL="457200" marR="0" lvl="0" indent="-1181100" algn="l" rtl="0">
              <a:lnSpc>
                <a:spcPct val="100000"/>
              </a:lnSpc>
              <a:spcBef>
                <a:spcPts val="3000"/>
              </a:spcBef>
              <a:spcAft>
                <a:spcPts val="0"/>
              </a:spcAft>
              <a:buClr>
                <a:schemeClr val="dk1"/>
              </a:buClr>
              <a:buSzPts val="15000"/>
              <a:buFont typeface="Arial"/>
              <a:buChar char="•"/>
              <a:defRPr sz="15000" b="0" i="0" u="none" strike="noStrike" cap="none">
                <a:solidFill>
                  <a:schemeClr val="dk1"/>
                </a:solidFill>
                <a:latin typeface="Arial"/>
                <a:ea typeface="Arial"/>
                <a:cs typeface="Arial"/>
                <a:sym typeface="Arial"/>
              </a:defRPr>
            </a:lvl1pPr>
            <a:lvl2pPr marL="914400" marR="0" lvl="1" indent="-1060450" algn="l" rtl="0">
              <a:lnSpc>
                <a:spcPct val="100000"/>
              </a:lnSpc>
              <a:spcBef>
                <a:spcPts val="2620"/>
              </a:spcBef>
              <a:spcAft>
                <a:spcPts val="0"/>
              </a:spcAft>
              <a:buClr>
                <a:schemeClr val="dk1"/>
              </a:buClr>
              <a:buSzPts val="13100"/>
              <a:buFont typeface="Arial"/>
              <a:buChar char="–"/>
              <a:defRPr sz="13100" b="0" i="0" u="none" strike="noStrike" cap="none">
                <a:solidFill>
                  <a:schemeClr val="dk1"/>
                </a:solidFill>
                <a:latin typeface="Arial"/>
                <a:ea typeface="Arial"/>
                <a:cs typeface="Arial"/>
                <a:sym typeface="Arial"/>
              </a:defRPr>
            </a:lvl2pPr>
            <a:lvl3pPr marL="1371600" marR="0" lvl="2" indent="-939800" algn="l" rtl="0">
              <a:lnSpc>
                <a:spcPct val="100000"/>
              </a:lnSpc>
              <a:spcBef>
                <a:spcPts val="2240"/>
              </a:spcBef>
              <a:spcAft>
                <a:spcPts val="0"/>
              </a:spcAft>
              <a:buClr>
                <a:schemeClr val="dk1"/>
              </a:buClr>
              <a:buSzPts val="11200"/>
              <a:buFont typeface="Arial"/>
              <a:buChar char="•"/>
              <a:defRPr sz="11200" b="0" i="0" u="none" strike="noStrike" cap="none">
                <a:solidFill>
                  <a:schemeClr val="dk1"/>
                </a:solidFill>
                <a:latin typeface="Arial"/>
                <a:ea typeface="Arial"/>
                <a:cs typeface="Arial"/>
                <a:sym typeface="Arial"/>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8"/>
            <a:ext cx="7681911"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8"/>
            <a:ext cx="10425112" cy="3048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ts val="1400"/>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39968488"/>
            <a:ext cx="7681911" cy="3048000"/>
          </a:xfrm>
          <a:prstGeom prst="rect">
            <a:avLst/>
          </a:prstGeom>
          <a:noFill/>
          <a:ln>
            <a:noFill/>
          </a:ln>
        </p:spPr>
        <p:txBody>
          <a:bodyPr spcFirstLastPara="1" wrap="square" lIns="428450" tIns="214225" rIns="428450" bIns="214225" anchor="t" anchorCtr="0">
            <a:noAutofit/>
          </a:bodyPr>
          <a:lstStyle>
            <a:lvl1pPr marL="0" marR="0" lvl="0"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66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p:nvPr/>
        </p:nvSpPr>
        <p:spPr>
          <a:xfrm>
            <a:off x="9401325" y="2259900"/>
            <a:ext cx="15357300" cy="1077900"/>
          </a:xfrm>
          <a:prstGeom prst="rect">
            <a:avLst/>
          </a:prstGeom>
          <a:noFill/>
          <a:ln>
            <a:noFill/>
          </a:ln>
        </p:spPr>
        <p:txBody>
          <a:bodyPr spcFirstLastPara="1" wrap="square" lIns="98650" tIns="49325" rIns="98650" bIns="49325" anchor="t" anchorCtr="0">
            <a:noAutofit/>
          </a:bodyPr>
          <a:lstStyle/>
          <a:p>
            <a:pPr marL="0" marR="0" lvl="0" indent="0" algn="ctr" rtl="0">
              <a:lnSpc>
                <a:spcPct val="30000"/>
              </a:lnSpc>
              <a:spcBef>
                <a:spcPts val="0"/>
              </a:spcBef>
              <a:spcAft>
                <a:spcPts val="0"/>
              </a:spcAft>
              <a:buClr>
                <a:schemeClr val="dk1"/>
              </a:buClr>
              <a:buFont typeface="Times New Roman"/>
              <a:buNone/>
            </a:pPr>
            <a:r>
              <a:rPr lang="en-US" sz="7200" b="1" dirty="0">
                <a:solidFill>
                  <a:schemeClr val="dk1"/>
                </a:solidFill>
                <a:latin typeface="Times New Roman"/>
                <a:ea typeface="Times New Roman"/>
                <a:cs typeface="Times New Roman"/>
                <a:sym typeface="Times New Roman"/>
              </a:rPr>
              <a:t>VIP Senior, 2018</a:t>
            </a:r>
            <a:r>
              <a:rPr lang="en-US" sz="7200" b="1" i="0" u="none" strike="noStrike" cap="none" dirty="0">
                <a:solidFill>
                  <a:schemeClr val="dk1"/>
                </a:solidFill>
                <a:latin typeface="Times New Roman"/>
                <a:ea typeface="Times New Roman"/>
                <a:cs typeface="Times New Roman"/>
                <a:sym typeface="Times New Roman"/>
              </a:rPr>
              <a:t>, Spring</a:t>
            </a:r>
            <a:endParaRPr dirty="0"/>
          </a:p>
        </p:txBody>
      </p:sp>
      <p:sp>
        <p:nvSpPr>
          <p:cNvPr id="90" name="Shape 90"/>
          <p:cNvSpPr txBox="1"/>
          <p:nvPr/>
        </p:nvSpPr>
        <p:spPr>
          <a:xfrm>
            <a:off x="6567486" y="2590800"/>
            <a:ext cx="19797600" cy="2452800"/>
          </a:xfrm>
          <a:prstGeom prst="rect">
            <a:avLst/>
          </a:prstGeom>
          <a:noFill/>
          <a:ln>
            <a:noFill/>
          </a:ln>
        </p:spPr>
        <p:txBody>
          <a:bodyPr spcFirstLastPara="1" wrap="square" lIns="98650" tIns="49325" rIns="98650" bIns="49325" anchor="t" anchorCtr="0">
            <a:noAutofit/>
          </a:bodyPr>
          <a:lstStyle/>
          <a:p>
            <a:pPr lvl="0" algn="ctr">
              <a:buClr>
                <a:srgbClr val="3333CC"/>
              </a:buClr>
            </a:pPr>
            <a:r>
              <a:rPr lang="en-US" sz="6000" b="1" dirty="0">
                <a:solidFill>
                  <a:srgbClr val="3333CC"/>
                </a:solidFill>
              </a:rPr>
              <a:t>VR-Gaming to Broad Participation in CS 1.0</a:t>
            </a:r>
          </a:p>
          <a:p>
            <a:pPr lvl="0" algn="ctr">
              <a:buClr>
                <a:srgbClr val="3333CC"/>
              </a:buClr>
            </a:pPr>
            <a:r>
              <a:rPr lang="en-US" sz="3500" b="1" dirty="0">
                <a:solidFill>
                  <a:srgbClr val="3333CC"/>
                </a:solidFill>
              </a:rPr>
              <a:t>Student: </a:t>
            </a:r>
            <a:r>
              <a:rPr lang="en-US" sz="3500">
                <a:solidFill>
                  <a:srgbClr val="3333CC"/>
                </a:solidFill>
              </a:rPr>
              <a:t>Armando Carrasquillo Escobar, </a:t>
            </a:r>
            <a:r>
              <a:rPr lang="en-US" sz="3500" dirty="0">
                <a:solidFill>
                  <a:srgbClr val="3333CC"/>
                </a:solidFill>
              </a:rPr>
              <a:t>Florida International University</a:t>
            </a:r>
            <a:endParaRPr lang="en-US" sz="3600" dirty="0"/>
          </a:p>
          <a:p>
            <a:pPr lvl="0" algn="ctr">
              <a:buClr>
                <a:srgbClr val="3333CC"/>
              </a:buClr>
            </a:pPr>
            <a:r>
              <a:rPr lang="en-US" sz="3500" b="1" dirty="0">
                <a:solidFill>
                  <a:srgbClr val="3333CC"/>
                </a:solidFill>
              </a:rPr>
              <a:t>Mentor:</a:t>
            </a:r>
            <a:r>
              <a:rPr lang="en-US" sz="3500" b="1" i="1" dirty="0">
                <a:solidFill>
                  <a:srgbClr val="3333CC"/>
                </a:solidFill>
              </a:rPr>
              <a:t> </a:t>
            </a:r>
            <a:r>
              <a:rPr lang="en-US" sz="3500" dirty="0">
                <a:solidFill>
                  <a:srgbClr val="3333CC"/>
                </a:solidFill>
              </a:rPr>
              <a:t>Francisco Ortega, Florida International University </a:t>
            </a:r>
            <a:endParaRPr lang="en-US" sz="3600" dirty="0"/>
          </a:p>
          <a:p>
            <a:pPr lvl="0" algn="ctr">
              <a:buClr>
                <a:srgbClr val="3333CC"/>
              </a:buClr>
            </a:pPr>
            <a:r>
              <a:rPr lang="en-US" sz="3500" b="1" dirty="0">
                <a:solidFill>
                  <a:srgbClr val="3333CC"/>
                </a:solidFill>
              </a:rPr>
              <a:t>Professor:</a:t>
            </a:r>
            <a:r>
              <a:rPr lang="en-US" sz="3500" b="1" i="1" dirty="0">
                <a:solidFill>
                  <a:srgbClr val="3333CC"/>
                </a:solidFill>
              </a:rPr>
              <a:t> </a:t>
            </a:r>
            <a:r>
              <a:rPr lang="en-US" sz="3500" dirty="0">
                <a:solidFill>
                  <a:srgbClr val="3333CC"/>
                </a:solidFill>
              </a:rPr>
              <a:t>Masoud </a:t>
            </a:r>
            <a:r>
              <a:rPr lang="en-US" sz="3500" dirty="0" err="1">
                <a:solidFill>
                  <a:srgbClr val="3333CC"/>
                </a:solidFill>
              </a:rPr>
              <a:t>Sadjadi</a:t>
            </a:r>
            <a:r>
              <a:rPr lang="en-US" sz="3500" dirty="0">
                <a:solidFill>
                  <a:srgbClr val="3333CC"/>
                </a:solidFill>
              </a:rPr>
              <a:t>, Francisco Ortega, Florida International University</a:t>
            </a:r>
            <a:endParaRPr dirty="0"/>
          </a:p>
        </p:txBody>
      </p:sp>
      <p:sp>
        <p:nvSpPr>
          <p:cNvPr id="91" name="Shape 91"/>
          <p:cNvSpPr txBox="1"/>
          <p:nvPr/>
        </p:nvSpPr>
        <p:spPr>
          <a:xfrm>
            <a:off x="921486" y="5649526"/>
            <a:ext cx="31089600" cy="35661600"/>
          </a:xfrm>
          <a:prstGeom prst="rect">
            <a:avLst/>
          </a:prstGeom>
          <a:ln w="127000">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dirty="0">
              <a:solidFill>
                <a:schemeClr val="dk1"/>
              </a:solidFill>
              <a:latin typeface="Arial"/>
              <a:ea typeface="Arial"/>
              <a:cs typeface="Arial"/>
              <a:sym typeface="Arial"/>
            </a:endParaRPr>
          </a:p>
        </p:txBody>
      </p:sp>
      <p:sp>
        <p:nvSpPr>
          <p:cNvPr id="92" name="Shape 92"/>
          <p:cNvSpPr txBox="1"/>
          <p:nvPr/>
        </p:nvSpPr>
        <p:spPr>
          <a:xfrm>
            <a:off x="1811950" y="6179376"/>
            <a:ext cx="9677589" cy="5766449"/>
          </a:xfrm>
          <a:prstGeom prst="roundRect">
            <a:avLst/>
          </a:prstGeom>
          <a:ln w="127000">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lvl="0" algn="ctr">
              <a:buClr>
                <a:srgbClr val="336699"/>
              </a:buClr>
            </a:pPr>
            <a:r>
              <a:rPr lang="en-US" sz="4800" b="1" dirty="0">
                <a:solidFill>
                  <a:srgbClr val="336699"/>
                </a:solidFill>
              </a:rPr>
              <a:t>Problem</a:t>
            </a:r>
            <a:endParaRPr lang="en-US" sz="4800" b="1" dirty="0"/>
          </a:p>
          <a:p>
            <a:pPr lvl="1"/>
            <a:r>
              <a:rPr lang="en-US" sz="3600" dirty="0">
                <a:solidFill>
                  <a:srgbClr val="336699"/>
                </a:solidFill>
              </a:rPr>
              <a:t>Data has shown that Computer Science(CS) professionals are on high demand. Unfortunately, data also shows that there is a low graduation rate, and low levels of interest from women and minorities like Black/African American and Hispanics. Attempts have been made to improve this imbalance, but they haven’t been effective.</a:t>
            </a:r>
            <a:endParaRPr lang="en-US" sz="3600" dirty="0"/>
          </a:p>
        </p:txBody>
      </p:sp>
      <p:sp>
        <p:nvSpPr>
          <p:cNvPr id="93" name="Shape 93"/>
          <p:cNvSpPr txBox="1"/>
          <p:nvPr/>
        </p:nvSpPr>
        <p:spPr>
          <a:xfrm>
            <a:off x="990612" y="41924400"/>
            <a:ext cx="4980000" cy="730200"/>
          </a:xfrm>
          <a:prstGeom prst="rect">
            <a:avLst/>
          </a:prstGeom>
          <a:solidFill>
            <a:schemeClr val="lt1"/>
          </a:solidFill>
          <a:ln w="12700" cap="flat" cmpd="sng">
            <a:solidFill>
              <a:srgbClr val="0033CC"/>
            </a:solidFill>
            <a:prstDash val="solid"/>
            <a:miter lim="8000"/>
            <a:headEnd type="none" w="sm" len="sm"/>
            <a:tailEnd type="none" w="sm" len="sm"/>
          </a:ln>
        </p:spPr>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100" b="1" i="0" u="none" strike="noStrike" cap="none">
                <a:solidFill>
                  <a:srgbClr val="336699"/>
                </a:solidFill>
                <a:latin typeface="Arial"/>
                <a:ea typeface="Arial"/>
                <a:cs typeface="Arial"/>
                <a:sym typeface="Arial"/>
              </a:rPr>
              <a:t>Acknowledgement</a:t>
            </a:r>
            <a:endParaRPr/>
          </a:p>
        </p:txBody>
      </p:sp>
      <p:sp>
        <p:nvSpPr>
          <p:cNvPr id="94" name="Shape 94"/>
          <p:cNvSpPr txBox="1"/>
          <p:nvPr/>
        </p:nvSpPr>
        <p:spPr>
          <a:xfrm>
            <a:off x="15925800" y="353240"/>
            <a:ext cx="4724400" cy="107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3200" b="1" i="0" u="none" strike="noStrike" cap="none" dirty="0">
                <a:solidFill>
                  <a:schemeClr val="accent2"/>
                </a:solidFill>
                <a:latin typeface="Arial"/>
                <a:ea typeface="Arial"/>
                <a:cs typeface="Arial"/>
                <a:sym typeface="Arial"/>
              </a:rPr>
              <a:t>School of Computing &amp; Information Sciences</a:t>
            </a:r>
            <a:endParaRPr dirty="0"/>
          </a:p>
        </p:txBody>
      </p:sp>
      <p:pic>
        <p:nvPicPr>
          <p:cNvPr id="95" name="Shape 95"/>
          <p:cNvPicPr preferRelativeResize="0"/>
          <p:nvPr/>
        </p:nvPicPr>
        <p:blipFill rotWithShape="1">
          <a:blip r:embed="rId3">
            <a:alphaModFix/>
          </a:blip>
          <a:srcRect/>
          <a:stretch/>
        </p:blipFill>
        <p:spPr>
          <a:xfrm>
            <a:off x="13182600" y="288153"/>
            <a:ext cx="2630400" cy="1219200"/>
          </a:xfrm>
          <a:prstGeom prst="rect">
            <a:avLst/>
          </a:prstGeom>
          <a:noFill/>
          <a:ln>
            <a:noFill/>
          </a:ln>
        </p:spPr>
      </p:pic>
      <p:sp>
        <p:nvSpPr>
          <p:cNvPr id="96" name="Shape 96"/>
          <p:cNvSpPr txBox="1"/>
          <p:nvPr/>
        </p:nvSpPr>
        <p:spPr>
          <a:xfrm>
            <a:off x="22967950" y="6095925"/>
            <a:ext cx="8349300" cy="5858700"/>
          </a:xfrm>
          <a:prstGeom prst="roundRect">
            <a:avLst/>
          </a:prstGeom>
          <a:ln w="127000">
            <a:solidFill>
              <a:srgbClr val="00B05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lvl="0" algn="ctr">
              <a:buClr>
                <a:srgbClr val="336699"/>
              </a:buClr>
            </a:pPr>
            <a:r>
              <a:rPr lang="en-US" sz="4800" b="1" dirty="0">
                <a:solidFill>
                  <a:srgbClr val="336699"/>
                </a:solidFill>
              </a:rPr>
              <a:t>Current System</a:t>
            </a:r>
            <a:endParaRPr lang="en-US" sz="4800" dirty="0"/>
          </a:p>
          <a:p>
            <a:pPr lvl="0">
              <a:buClr>
                <a:srgbClr val="336699"/>
              </a:buClr>
              <a:buSzPct val="25000"/>
            </a:pPr>
            <a:r>
              <a:rPr lang="en-US" sz="3600" dirty="0">
                <a:solidFill>
                  <a:srgbClr val="336699"/>
                </a:solidFill>
              </a:rPr>
              <a:t>Current software and games that focus on either simulations or instructions are aimed to educate the player. Games with an educational purpose do not generate as much interest as games that focus on entertainment.  </a:t>
            </a: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97" name="Shape 97"/>
          <p:cNvSpPr txBox="1"/>
          <p:nvPr/>
        </p:nvSpPr>
        <p:spPr>
          <a:xfrm>
            <a:off x="1811950" y="23063150"/>
            <a:ext cx="9249000" cy="9049800"/>
          </a:xfrm>
          <a:prstGeom prst="roundRect">
            <a:avLst/>
          </a:prstGeom>
          <a:ln w="127000">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lvl="0" algn="ctr">
              <a:buClr>
                <a:srgbClr val="336699"/>
              </a:buClr>
            </a:pPr>
            <a:r>
              <a:rPr lang="en-US" sz="4800" b="1" dirty="0">
                <a:solidFill>
                  <a:srgbClr val="336699"/>
                </a:solidFill>
              </a:rPr>
              <a:t>Requirements</a:t>
            </a:r>
          </a:p>
          <a:p>
            <a:pPr lvl="0" algn="ctr">
              <a:buClr>
                <a:srgbClr val="336699"/>
              </a:buClr>
            </a:pPr>
            <a:r>
              <a:rPr lang="en-US" sz="3600" dirty="0">
                <a:solidFill>
                  <a:srgbClr val="336699"/>
                </a:solidFill>
              </a:rPr>
              <a:t>Individual contributions:</a:t>
            </a:r>
          </a:p>
          <a:p>
            <a:pPr marL="571500" indent="-571500">
              <a:buClr>
                <a:srgbClr val="336699"/>
              </a:buClr>
              <a:buFont typeface="Wingdings" panose="05000000000000000000" pitchFamily="2" charset="2"/>
              <a:buChar char="v"/>
            </a:pPr>
            <a:r>
              <a:rPr lang="en-US" sz="3600" dirty="0">
                <a:solidFill>
                  <a:srgbClr val="336699"/>
                </a:solidFill>
              </a:rPr>
              <a:t>Puzzle 3: Environment Creation	</a:t>
            </a:r>
          </a:p>
          <a:p>
            <a:pPr marL="571500" lvl="0" indent="-571500">
              <a:buClr>
                <a:srgbClr val="336699"/>
              </a:buClr>
              <a:buFont typeface="Wingdings" panose="05000000000000000000" pitchFamily="2" charset="2"/>
              <a:buChar char="v"/>
            </a:pPr>
            <a:r>
              <a:rPr lang="en-US" sz="3600" dirty="0">
                <a:solidFill>
                  <a:srgbClr val="336699"/>
                </a:solidFill>
              </a:rPr>
              <a:t>Puzzle 3: Object Collision Maps</a:t>
            </a:r>
          </a:p>
          <a:p>
            <a:pPr marL="571500" lvl="0" indent="-571500">
              <a:buClr>
                <a:srgbClr val="336699"/>
              </a:buClr>
              <a:buFont typeface="Wingdings" panose="05000000000000000000" pitchFamily="2" charset="2"/>
              <a:buChar char="v"/>
            </a:pPr>
            <a:r>
              <a:rPr lang="en-US" sz="3600" dirty="0">
                <a:solidFill>
                  <a:srgbClr val="336699"/>
                </a:solidFill>
              </a:rPr>
              <a:t>Puzzle 3: Pressure Plates</a:t>
            </a:r>
          </a:p>
          <a:p>
            <a:pPr marL="571500" lvl="0" indent="-571500">
              <a:buClr>
                <a:srgbClr val="336699"/>
              </a:buClr>
              <a:buFont typeface="Wingdings" panose="05000000000000000000" pitchFamily="2" charset="2"/>
              <a:buChar char="v"/>
            </a:pPr>
            <a:r>
              <a:rPr lang="en-US" sz="3600" dirty="0">
                <a:solidFill>
                  <a:srgbClr val="336699"/>
                </a:solidFill>
              </a:rPr>
              <a:t>Puzzle 3: Logic for Pressure Plates</a:t>
            </a:r>
          </a:p>
          <a:p>
            <a:pPr marL="571500" lvl="0" indent="-571500">
              <a:buClr>
                <a:srgbClr val="336699"/>
              </a:buClr>
              <a:buFont typeface="Wingdings" panose="05000000000000000000" pitchFamily="2" charset="2"/>
              <a:buChar char="v"/>
            </a:pPr>
            <a:r>
              <a:rPr lang="en-US" sz="3600" dirty="0">
                <a:solidFill>
                  <a:srgbClr val="336699"/>
                </a:solidFill>
              </a:rPr>
              <a:t>Heads-up Display (HUD)</a:t>
            </a:r>
          </a:p>
          <a:p>
            <a:pPr marL="571500" lvl="0" indent="-571500">
              <a:buClr>
                <a:srgbClr val="336699"/>
              </a:buClr>
              <a:buFont typeface="Wingdings" panose="05000000000000000000" pitchFamily="2" charset="2"/>
              <a:buChar char="v"/>
            </a:pPr>
            <a:r>
              <a:rPr lang="en-US" sz="3600" dirty="0">
                <a:solidFill>
                  <a:srgbClr val="336699"/>
                </a:solidFill>
              </a:rPr>
              <a:t>Main Menu</a:t>
            </a:r>
          </a:p>
          <a:p>
            <a:pPr marL="571500" lvl="0" indent="-571500">
              <a:buClr>
                <a:srgbClr val="336699"/>
              </a:buClr>
              <a:buFont typeface="Wingdings" panose="05000000000000000000" pitchFamily="2" charset="2"/>
              <a:buChar char="v"/>
            </a:pPr>
            <a:r>
              <a:rPr lang="en-US" sz="3600" dirty="0">
                <a:solidFill>
                  <a:srgbClr val="336699"/>
                </a:solidFill>
              </a:rPr>
              <a:t>In-Game Menus</a:t>
            </a: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98" name="Shape 98"/>
          <p:cNvSpPr txBox="1"/>
          <p:nvPr/>
        </p:nvSpPr>
        <p:spPr>
          <a:xfrm>
            <a:off x="12183375" y="23063150"/>
            <a:ext cx="9975600" cy="8924700"/>
          </a:xfrm>
          <a:prstGeom prst="roundRect">
            <a:avLst/>
          </a:prstGeom>
          <a:ln w="127000">
            <a:solidFill>
              <a:srgbClr val="0070C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800" b="1" i="0" u="none" strike="noStrike" cap="none" dirty="0">
                <a:solidFill>
                  <a:srgbClr val="336699"/>
                </a:solidFill>
                <a:latin typeface="Arial"/>
                <a:ea typeface="Arial"/>
                <a:cs typeface="Arial"/>
                <a:sym typeface="Arial"/>
              </a:rPr>
              <a:t>System Design</a:t>
            </a:r>
            <a:endParaRPr sz="4800" dirty="0"/>
          </a:p>
        </p:txBody>
      </p:sp>
      <p:sp>
        <p:nvSpPr>
          <p:cNvPr id="99" name="Shape 99"/>
          <p:cNvSpPr txBox="1"/>
          <p:nvPr/>
        </p:nvSpPr>
        <p:spPr>
          <a:xfrm>
            <a:off x="12183375" y="33085225"/>
            <a:ext cx="9975600" cy="7303800"/>
          </a:xfrm>
          <a:prstGeom prst="roundRect">
            <a:avLst/>
          </a:prstGeom>
          <a:ln w="127000">
            <a:solidFill>
              <a:srgbClr val="0070C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800" b="1" i="0" u="none" strike="noStrike" cap="none" dirty="0">
                <a:solidFill>
                  <a:srgbClr val="336699"/>
                </a:solidFill>
                <a:latin typeface="Arial"/>
                <a:ea typeface="Arial"/>
                <a:cs typeface="Arial"/>
                <a:sym typeface="Arial"/>
              </a:rPr>
              <a:t>Object Design</a:t>
            </a:r>
            <a:endParaRPr sz="4800" dirty="0"/>
          </a:p>
        </p:txBody>
      </p:sp>
      <p:sp>
        <p:nvSpPr>
          <p:cNvPr id="100" name="Shape 100"/>
          <p:cNvSpPr txBox="1"/>
          <p:nvPr/>
        </p:nvSpPr>
        <p:spPr>
          <a:xfrm>
            <a:off x="23383100" y="23063125"/>
            <a:ext cx="7933800" cy="9049800"/>
          </a:xfrm>
          <a:prstGeom prst="roundRect">
            <a:avLst/>
          </a:prstGeom>
          <a:ln w="127000">
            <a:solidFill>
              <a:srgbClr val="00B05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800" b="1" i="0" u="none" strike="noStrike" cap="none" dirty="0">
                <a:solidFill>
                  <a:srgbClr val="336699"/>
                </a:solidFill>
                <a:latin typeface="Arial"/>
                <a:ea typeface="Arial"/>
                <a:cs typeface="Arial"/>
                <a:sym typeface="Arial"/>
              </a:rPr>
              <a:t>Implementation</a:t>
            </a:r>
            <a:endParaRPr sz="4800" dirty="0"/>
          </a:p>
          <a:p>
            <a:pPr marL="742950" marR="0" lvl="0" indent="-742950" rtl="0">
              <a:lnSpc>
                <a:spcPct val="100000"/>
              </a:lnSpc>
              <a:spcBef>
                <a:spcPts val="0"/>
              </a:spcBef>
              <a:spcAft>
                <a:spcPts val="0"/>
              </a:spcAft>
              <a:buClr>
                <a:srgbClr val="336699"/>
              </a:buClr>
              <a:buFont typeface="Wingdings" panose="05000000000000000000" pitchFamily="2" charset="2"/>
              <a:buChar char="v"/>
            </a:pPr>
            <a:r>
              <a:rPr lang="en-US" sz="3600" i="0" u="none" strike="noStrike" cap="none" dirty="0">
                <a:solidFill>
                  <a:srgbClr val="336699"/>
                </a:solidFill>
                <a:latin typeface="Arial"/>
                <a:ea typeface="Arial"/>
                <a:cs typeface="Arial"/>
                <a:sym typeface="Arial"/>
              </a:rPr>
              <a:t>Unreal Engine 4: The game is developed and executed on Unreal.</a:t>
            </a:r>
          </a:p>
          <a:p>
            <a:pPr marL="742950" marR="0" lvl="0" indent="-742950" rtl="0">
              <a:lnSpc>
                <a:spcPct val="100000"/>
              </a:lnSpc>
              <a:spcBef>
                <a:spcPts val="0"/>
              </a:spcBef>
              <a:spcAft>
                <a:spcPts val="0"/>
              </a:spcAft>
              <a:buClr>
                <a:srgbClr val="336699"/>
              </a:buClr>
              <a:buFont typeface="Wingdings" panose="05000000000000000000" pitchFamily="2" charset="2"/>
              <a:buChar char="v"/>
            </a:pPr>
            <a:r>
              <a:rPr lang="en-US" sz="3600" dirty="0">
                <a:solidFill>
                  <a:srgbClr val="336699"/>
                </a:solidFill>
              </a:rPr>
              <a:t>Blender &amp; Photoshop: Used to alter objects or textures for the game.</a:t>
            </a:r>
            <a:endParaRPr lang="en-US" sz="3600" i="0" u="none" strike="noStrike" cap="none" dirty="0">
              <a:solidFill>
                <a:srgbClr val="336699"/>
              </a:solidFill>
              <a:latin typeface="Arial"/>
              <a:ea typeface="Arial"/>
              <a:cs typeface="Arial"/>
              <a:sym typeface="Arial"/>
            </a:endParaRPr>
          </a:p>
          <a:p>
            <a:pPr marL="742950" marR="0" lvl="0" indent="-742950" rtl="0">
              <a:lnSpc>
                <a:spcPct val="100000"/>
              </a:lnSpc>
              <a:spcBef>
                <a:spcPts val="0"/>
              </a:spcBef>
              <a:spcAft>
                <a:spcPts val="0"/>
              </a:spcAft>
              <a:buClr>
                <a:srgbClr val="336699"/>
              </a:buClr>
              <a:buFont typeface="Wingdings" panose="05000000000000000000" pitchFamily="2" charset="2"/>
              <a:buChar char="v"/>
            </a:pPr>
            <a:r>
              <a:rPr lang="en-US" sz="3600" i="0" u="none" strike="noStrike" cap="none" dirty="0">
                <a:solidFill>
                  <a:srgbClr val="336699"/>
                </a:solidFill>
                <a:latin typeface="Arial"/>
                <a:ea typeface="Arial"/>
                <a:cs typeface="Arial"/>
                <a:sym typeface="Arial"/>
              </a:rPr>
              <a:t>C++ &amp; Blueprints: The code used </a:t>
            </a:r>
            <a:r>
              <a:rPr lang="en-US" sz="3600" dirty="0">
                <a:solidFill>
                  <a:srgbClr val="336699"/>
                </a:solidFill>
              </a:rPr>
              <a:t>to implement the actions in the Unreal Engine.</a:t>
            </a:r>
          </a:p>
          <a:p>
            <a:pPr marL="742950" marR="0" lvl="0" indent="-742950" rtl="0">
              <a:lnSpc>
                <a:spcPct val="100000"/>
              </a:lnSpc>
              <a:spcBef>
                <a:spcPts val="0"/>
              </a:spcBef>
              <a:spcAft>
                <a:spcPts val="0"/>
              </a:spcAft>
              <a:buClr>
                <a:srgbClr val="336699"/>
              </a:buClr>
              <a:buFont typeface="Wingdings" panose="05000000000000000000" pitchFamily="2" charset="2"/>
              <a:buChar char="v"/>
            </a:pPr>
            <a:r>
              <a:rPr lang="en-US" sz="3600" i="0" u="none" strike="noStrike" cap="none" dirty="0">
                <a:solidFill>
                  <a:srgbClr val="336699"/>
                </a:solidFill>
                <a:latin typeface="Arial"/>
                <a:ea typeface="Arial"/>
                <a:cs typeface="Arial"/>
                <a:sym typeface="Arial"/>
              </a:rPr>
              <a:t>JSON &amp; Text Files: The data that the metrics collects from the user is stored in these file types.</a:t>
            </a:r>
            <a:endParaRPr sz="3600" i="0" u="none" strike="noStrike" cap="none" dirty="0">
              <a:solidFill>
                <a:srgbClr val="336699"/>
              </a:solidFill>
              <a:latin typeface="Arial"/>
              <a:ea typeface="Arial"/>
              <a:cs typeface="Arial"/>
              <a:sym typeface="Arial"/>
            </a:endParaRPr>
          </a:p>
        </p:txBody>
      </p:sp>
      <p:sp>
        <p:nvSpPr>
          <p:cNvPr id="101" name="Shape 101"/>
          <p:cNvSpPr txBox="1"/>
          <p:nvPr/>
        </p:nvSpPr>
        <p:spPr>
          <a:xfrm>
            <a:off x="1811950" y="33020500"/>
            <a:ext cx="9249000" cy="7368600"/>
          </a:xfrm>
          <a:prstGeom prst="roundRect">
            <a:avLst/>
          </a:prstGeom>
          <a:ln w="127000">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800" b="1" dirty="0">
                <a:solidFill>
                  <a:srgbClr val="336699"/>
                </a:solidFill>
                <a:latin typeface="Arial"/>
                <a:ea typeface="Arial"/>
                <a:cs typeface="Arial"/>
              </a:rPr>
              <a:t>Future Work</a:t>
            </a:r>
            <a:endParaRPr lang="en-US" sz="4800" b="1" i="0" u="none" strike="noStrike" cap="none" dirty="0">
              <a:solidFill>
                <a:srgbClr val="336699"/>
              </a:solidFill>
              <a:latin typeface="Arial"/>
              <a:ea typeface="Arial"/>
              <a:cs typeface="Arial"/>
              <a:sym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Add more puzzles to teach more concepts.</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Expand VR functionality.</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Port game to Mobile Devices.</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Improve current game based on gathered metrics.</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Use adaptive learning to better cater the puzzles to the player in </a:t>
            </a:r>
            <a:r>
              <a:rPr lang="en-US" sz="4100">
                <a:solidFill>
                  <a:srgbClr val="336699"/>
                </a:solidFill>
                <a:latin typeface="Arial"/>
                <a:ea typeface="Arial"/>
                <a:cs typeface="Arial"/>
              </a:rPr>
              <a:t>real time.</a:t>
            </a:r>
            <a:endParaRPr lang="en-US" sz="4100" dirty="0">
              <a:solidFill>
                <a:srgbClr val="336699"/>
              </a:solidFill>
              <a:latin typeface="Arial"/>
              <a:ea typeface="Arial"/>
              <a:cs typeface="Arial"/>
            </a:endParaRPr>
          </a:p>
          <a:p>
            <a:pPr marR="0" lvl="0" rtl="0">
              <a:lnSpc>
                <a:spcPct val="100000"/>
              </a:lnSpc>
              <a:spcBef>
                <a:spcPts val="0"/>
              </a:spcBef>
              <a:spcAft>
                <a:spcPts val="0"/>
              </a:spcAft>
              <a:buClr>
                <a:srgbClr val="336699"/>
              </a:buClr>
            </a:pPr>
            <a:endParaRPr lang="en-US" sz="4100" dirty="0">
              <a:solidFill>
                <a:srgbClr val="336699"/>
              </a:solidFill>
              <a:latin typeface="Arial"/>
              <a:ea typeface="Arial"/>
              <a:cs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v"/>
            </a:pPr>
            <a:endParaRPr lang="en-US" sz="4100" dirty="0">
              <a:solidFill>
                <a:srgbClr val="336699"/>
              </a:solidFill>
              <a:latin typeface="Arial"/>
              <a:ea typeface="Arial"/>
              <a:cs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v"/>
            </a:pPr>
            <a:endParaRPr lang="en-US" sz="4100" dirty="0">
              <a:solidFill>
                <a:srgbClr val="336699"/>
              </a:solidFill>
              <a:latin typeface="Arial"/>
              <a:ea typeface="Arial"/>
              <a:cs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v"/>
            </a:pPr>
            <a:endParaRPr lang="en-US" sz="4100" i="0" u="none" strike="noStrike" cap="none" dirty="0">
              <a:solidFill>
                <a:srgbClr val="336699"/>
              </a:solidFill>
              <a:latin typeface="Arial"/>
              <a:ea typeface="Arial"/>
              <a:cs typeface="Arial"/>
              <a:sym typeface="Arial"/>
            </a:endParaRPr>
          </a:p>
          <a:p>
            <a:pPr marL="0" marR="0" lvl="0" indent="0" algn="ctr" rtl="0">
              <a:lnSpc>
                <a:spcPct val="100000"/>
              </a:lnSpc>
              <a:spcBef>
                <a:spcPts val="0"/>
              </a:spcBef>
              <a:spcAft>
                <a:spcPts val="0"/>
              </a:spcAft>
              <a:buClr>
                <a:srgbClr val="336699"/>
              </a:buClr>
              <a:buFont typeface="Arial"/>
              <a:buNone/>
            </a:pPr>
            <a:endParaRPr dirty="0"/>
          </a:p>
        </p:txBody>
      </p:sp>
      <p:sp>
        <p:nvSpPr>
          <p:cNvPr id="102" name="Shape 102"/>
          <p:cNvSpPr txBox="1"/>
          <p:nvPr/>
        </p:nvSpPr>
        <p:spPr>
          <a:xfrm>
            <a:off x="1636400" y="12853375"/>
            <a:ext cx="29680800" cy="9213300"/>
          </a:xfrm>
          <a:prstGeom prst="roundRect">
            <a:avLst/>
          </a:prstGeom>
          <a:ln w="127000">
            <a:solidFill>
              <a:srgbClr val="0070C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endParaRPr dirty="0"/>
          </a:p>
        </p:txBody>
      </p:sp>
      <p:sp>
        <p:nvSpPr>
          <p:cNvPr id="103" name="Shape 103"/>
          <p:cNvSpPr txBox="1"/>
          <p:nvPr/>
        </p:nvSpPr>
        <p:spPr>
          <a:xfrm>
            <a:off x="23383500" y="33020500"/>
            <a:ext cx="7933800" cy="7368600"/>
          </a:xfrm>
          <a:prstGeom prst="roundRect">
            <a:avLst/>
          </a:prstGeom>
          <a:ln w="127000">
            <a:solidFill>
              <a:srgbClr val="00B05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4800" b="1" i="0" u="none" strike="noStrike" cap="none" dirty="0">
                <a:solidFill>
                  <a:srgbClr val="336699"/>
                </a:solidFill>
                <a:latin typeface="Arial"/>
                <a:ea typeface="Arial"/>
                <a:cs typeface="Arial"/>
                <a:sym typeface="Arial"/>
              </a:rPr>
              <a:t>Summary</a:t>
            </a:r>
            <a:endParaRPr sz="4800" dirty="0"/>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Created interactive experience that increases player interest in CS.</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Designed for all skill levels.</a:t>
            </a:r>
          </a:p>
          <a:p>
            <a:pPr marL="571500" marR="0" lvl="0" indent="-571500" rtl="0">
              <a:lnSpc>
                <a:spcPct val="100000"/>
              </a:lnSpc>
              <a:spcBef>
                <a:spcPts val="0"/>
              </a:spcBef>
              <a:spcAft>
                <a:spcPts val="0"/>
              </a:spcAft>
              <a:buClr>
                <a:srgbClr val="336699"/>
              </a:buClr>
              <a:buFont typeface="Wingdings" panose="05000000000000000000" pitchFamily="2" charset="2"/>
              <a:buChar char="v"/>
            </a:pPr>
            <a:r>
              <a:rPr lang="en-US" sz="4100" dirty="0">
                <a:solidFill>
                  <a:srgbClr val="336699"/>
                </a:solidFill>
                <a:latin typeface="Arial"/>
                <a:ea typeface="Arial"/>
                <a:cs typeface="Arial"/>
              </a:rPr>
              <a:t>Use game metrics to improve the game in later iterations.</a:t>
            </a:r>
          </a:p>
          <a:p>
            <a:pPr marL="571500" marR="0" lvl="0" indent="-571500" rtl="0">
              <a:lnSpc>
                <a:spcPct val="100000"/>
              </a:lnSpc>
              <a:spcBef>
                <a:spcPts val="0"/>
              </a:spcBef>
              <a:spcAft>
                <a:spcPts val="0"/>
              </a:spcAft>
              <a:buClr>
                <a:srgbClr val="336699"/>
              </a:buClr>
              <a:buFont typeface="Wingdings" panose="05000000000000000000" pitchFamily="2" charset="2"/>
              <a:buChar char="v"/>
            </a:pPr>
            <a:endParaRPr sz="4100" i="0" u="none" strike="noStrike" cap="none" dirty="0">
              <a:solidFill>
                <a:srgbClr val="336699"/>
              </a:solidFill>
              <a:latin typeface="Arial"/>
              <a:ea typeface="Arial"/>
              <a:cs typeface="Arial"/>
              <a:sym typeface="Arial"/>
            </a:endParaRPr>
          </a:p>
        </p:txBody>
      </p:sp>
      <p:sp>
        <p:nvSpPr>
          <p:cNvPr id="106" name="Shape 106"/>
          <p:cNvSpPr txBox="1"/>
          <p:nvPr/>
        </p:nvSpPr>
        <p:spPr>
          <a:xfrm>
            <a:off x="12183375" y="6095925"/>
            <a:ext cx="9662100" cy="5858700"/>
          </a:xfrm>
          <a:prstGeom prst="roundRect">
            <a:avLst/>
          </a:prstGeom>
          <a:ln w="127000">
            <a:solidFill>
              <a:srgbClr val="0070C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8650" tIns="49325" rIns="98650" bIns="49325" anchor="t" anchorCtr="0">
            <a:noAutofit/>
          </a:bodyPr>
          <a:lstStyle/>
          <a:p>
            <a:pPr lvl="0" algn="ctr">
              <a:buClr>
                <a:srgbClr val="336699"/>
              </a:buClr>
            </a:pPr>
            <a:r>
              <a:rPr lang="en-US" sz="4800" b="1" dirty="0">
                <a:solidFill>
                  <a:srgbClr val="336699"/>
                </a:solidFill>
              </a:rPr>
              <a:t>Solution</a:t>
            </a:r>
            <a:endParaRPr lang="en-US" sz="4800" dirty="0"/>
          </a:p>
          <a:p>
            <a:pPr lvl="0">
              <a:buClr>
                <a:srgbClr val="336699"/>
              </a:buClr>
              <a:buSzPct val="25000"/>
            </a:pPr>
            <a:r>
              <a:rPr lang="en-US" sz="3600" dirty="0">
                <a:solidFill>
                  <a:srgbClr val="336699"/>
                </a:solidFill>
              </a:rPr>
              <a:t>The proposed solution to this issue is  </a:t>
            </a:r>
            <a:r>
              <a:rPr lang="en-US" sz="3600" b="1" dirty="0">
                <a:solidFill>
                  <a:srgbClr val="336699"/>
                </a:solidFill>
              </a:rPr>
              <a:t>Alchemist Escape</a:t>
            </a:r>
            <a:r>
              <a:rPr lang="en-US" sz="3600" dirty="0">
                <a:solidFill>
                  <a:srgbClr val="336699"/>
                </a:solidFill>
              </a:rPr>
              <a:t>, a video game designed to increase awareness and interest in CS. The core concept of this game is to teach the player about CS concepts at a subconscious level through play. Research will be done on the player’s performance to improve future iterations of the game.</a:t>
            </a:r>
          </a:p>
          <a:p>
            <a:pPr marL="0" marR="0" lvl="0" indent="0" algn="l" rtl="0">
              <a:lnSpc>
                <a:spcPct val="100000"/>
              </a:lnSpc>
              <a:spcBef>
                <a:spcPts val="0"/>
              </a:spcBef>
              <a:spcAft>
                <a:spcPts val="0"/>
              </a:spcAft>
              <a:buClr>
                <a:srgbClr val="336699"/>
              </a:buClr>
              <a:buFont typeface="Arial"/>
              <a:buNone/>
            </a:pPr>
            <a:endParaRPr sz="4100" b="0" i="0" u="none" strike="noStrike" cap="none" dirty="0">
              <a:solidFill>
                <a:srgbClr val="336699"/>
              </a:solidFill>
              <a:latin typeface="Arial"/>
              <a:ea typeface="Arial"/>
              <a:cs typeface="Arial"/>
              <a:sym typeface="Arial"/>
            </a:endParaRPr>
          </a:p>
          <a:p>
            <a:pPr marL="0" marR="0" lvl="0" indent="0" algn="l" rtl="0">
              <a:lnSpc>
                <a:spcPct val="100000"/>
              </a:lnSpc>
              <a:spcBef>
                <a:spcPts val="0"/>
              </a:spcBef>
              <a:spcAft>
                <a:spcPts val="0"/>
              </a:spcAft>
              <a:buClr>
                <a:srgbClr val="336699"/>
              </a:buClr>
              <a:buFont typeface="Arial"/>
              <a:buNone/>
            </a:pPr>
            <a:endParaRPr sz="4100" b="0" i="0" u="none" strike="noStrike" cap="none" dirty="0">
              <a:solidFill>
                <a:srgbClr val="336699"/>
              </a:solidFill>
              <a:latin typeface="Arial"/>
              <a:ea typeface="Arial"/>
              <a:cs typeface="Arial"/>
              <a:sym typeface="Arial"/>
            </a:endParaRPr>
          </a:p>
        </p:txBody>
      </p:sp>
      <p:sp>
        <p:nvSpPr>
          <p:cNvPr id="107" name="Shape 107"/>
          <p:cNvSpPr txBox="1"/>
          <p:nvPr/>
        </p:nvSpPr>
        <p:spPr>
          <a:xfrm>
            <a:off x="6343000" y="41615475"/>
            <a:ext cx="25737000" cy="1714966"/>
          </a:xfrm>
          <a:prstGeom prst="rect">
            <a:avLst/>
          </a:prstGeom>
          <a:noFill/>
          <a:ln w="63500" cap="flat" cmpd="sng">
            <a:solidFill>
              <a:srgbClr val="0033CC"/>
            </a:solidFill>
            <a:prstDash val="solid"/>
            <a:miter lim="8000"/>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000" dirty="0">
                <a:solidFill>
                  <a:schemeClr val="dk1"/>
                </a:solidFill>
              </a:rPr>
              <a:t>The material presented in this poster is based upon the work supported by Dr. Francisco Ortega. I am thankful to the help that I received from my group members, Santiago Bolivar, and Daniel Perez. I am also thankful for my family and friends for their support!</a:t>
            </a:r>
          </a:p>
          <a:p>
            <a:pPr marL="0" lvl="0" indent="0" algn="l" rtl="0">
              <a:spcBef>
                <a:spcPts val="0"/>
              </a:spcBef>
              <a:spcAft>
                <a:spcPts val="0"/>
              </a:spcAft>
              <a:buClr>
                <a:schemeClr val="dk1"/>
              </a:buClr>
              <a:buFont typeface="Arial"/>
              <a:buNone/>
            </a:pPr>
            <a:r>
              <a:rPr lang="en-US" sz="3000" dirty="0">
                <a:solidFill>
                  <a:schemeClr val="dk1"/>
                </a:solidFill>
              </a:rPr>
              <a:t>FOLLOW US @FIUCIS</a:t>
            </a:r>
            <a:endParaRPr dirty="0">
              <a:solidFill>
                <a:schemeClr val="dk1"/>
              </a:solidFill>
            </a:endParaRPr>
          </a:p>
          <a:p>
            <a:pPr marL="0" lvl="0" indent="0">
              <a:spcBef>
                <a:spcPts val="0"/>
              </a:spcBef>
              <a:spcAft>
                <a:spcPts val="0"/>
              </a:spcAft>
              <a:buNone/>
            </a:pPr>
            <a:endParaRPr dirty="0"/>
          </a:p>
        </p:txBody>
      </p:sp>
      <p:pic>
        <p:nvPicPr>
          <p:cNvPr id="22" name="Picture 21">
            <a:extLst>
              <a:ext uri="{FF2B5EF4-FFF2-40B4-BE49-F238E27FC236}">
                <a16:creationId xmlns:a16="http://schemas.microsoft.com/office/drawing/2014/main" id="{87CF364D-2FAE-4EAC-AA38-0C9DEF48A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8833" y="495083"/>
            <a:ext cx="2476500" cy="2024539"/>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3FEA20D0-2CBE-4057-B73E-8793A6F5C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73790" y="116513"/>
            <a:ext cx="2648903" cy="261804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55D587A0-0860-48C0-9E9C-2834999BFA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48833" y="2823971"/>
            <a:ext cx="2357438" cy="243840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D5CB4AFA-EE9E-415A-9599-E181F617C8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31243" y="3011343"/>
            <a:ext cx="1923669" cy="2162556"/>
          </a:xfrm>
          <a:prstGeom prst="rect">
            <a:avLst/>
          </a:prstGeom>
          <a:ln>
            <a:noFill/>
          </a:ln>
          <a:effectLst>
            <a:outerShdw blurRad="292100" dist="139700" dir="2700000" algn="tl" rotWithShape="0">
              <a:srgbClr val="333333">
                <a:alpha val="65000"/>
              </a:srgbClr>
            </a:outerShdw>
          </a:effectLst>
        </p:spPr>
      </p:pic>
      <p:pic>
        <p:nvPicPr>
          <p:cNvPr id="1028" name="Picture 4" descr="Image result for photoshop">
            <a:extLst>
              <a:ext uri="{FF2B5EF4-FFF2-40B4-BE49-F238E27FC236}">
                <a16:creationId xmlns:a16="http://schemas.microsoft.com/office/drawing/2014/main" id="{D0C83B0E-126E-49A9-BA4B-3045CA7EEC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09786" y="513813"/>
            <a:ext cx="2038028" cy="19870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F51B5B-69B7-43D8-AA54-D01796DFB08F}"/>
              </a:ext>
            </a:extLst>
          </p:cNvPr>
          <p:cNvPicPr>
            <a:picLocks noChangeAspect="1"/>
          </p:cNvPicPr>
          <p:nvPr/>
        </p:nvPicPr>
        <p:blipFill>
          <a:blip r:embed="rId9"/>
          <a:stretch>
            <a:fillRect/>
          </a:stretch>
        </p:blipFill>
        <p:spPr>
          <a:xfrm>
            <a:off x="21579742" y="13902227"/>
            <a:ext cx="1999725" cy="3634116"/>
          </a:xfrm>
          <a:prstGeom prst="rect">
            <a:avLst/>
          </a:prstGeom>
        </p:spPr>
      </p:pic>
      <p:sp>
        <p:nvSpPr>
          <p:cNvPr id="9" name="Arrow: Right 8">
            <a:extLst>
              <a:ext uri="{FF2B5EF4-FFF2-40B4-BE49-F238E27FC236}">
                <a16:creationId xmlns:a16="http://schemas.microsoft.com/office/drawing/2014/main" id="{6D6AD79A-0F9C-412B-922E-428B99474F69}"/>
              </a:ext>
            </a:extLst>
          </p:cNvPr>
          <p:cNvSpPr/>
          <p:nvPr/>
        </p:nvSpPr>
        <p:spPr>
          <a:xfrm>
            <a:off x="6527812" y="17134817"/>
            <a:ext cx="1347414" cy="131233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Arrow: Curved Left 13">
            <a:extLst>
              <a:ext uri="{FF2B5EF4-FFF2-40B4-BE49-F238E27FC236}">
                <a16:creationId xmlns:a16="http://schemas.microsoft.com/office/drawing/2014/main" id="{802CA976-D413-4CA0-B1AD-F5D704260027}"/>
              </a:ext>
            </a:extLst>
          </p:cNvPr>
          <p:cNvSpPr/>
          <p:nvPr/>
        </p:nvSpPr>
        <p:spPr>
          <a:xfrm>
            <a:off x="15265716" y="14949016"/>
            <a:ext cx="2386679" cy="5504569"/>
          </a:xfrm>
          <a:prstGeom prst="curved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BFF381D1-B3B1-457D-9DE2-580919A10E56}"/>
              </a:ext>
            </a:extLst>
          </p:cNvPr>
          <p:cNvPicPr>
            <a:picLocks noChangeAspect="1"/>
          </p:cNvPicPr>
          <p:nvPr/>
        </p:nvPicPr>
        <p:blipFill>
          <a:blip r:embed="rId10"/>
          <a:stretch>
            <a:fillRect/>
          </a:stretch>
        </p:blipFill>
        <p:spPr>
          <a:xfrm>
            <a:off x="2243267" y="14526688"/>
            <a:ext cx="4112177" cy="6868791"/>
          </a:xfrm>
          <a:prstGeom prst="rect">
            <a:avLst/>
          </a:prstGeom>
        </p:spPr>
      </p:pic>
      <p:pic>
        <p:nvPicPr>
          <p:cNvPr id="20" name="Picture 19">
            <a:extLst>
              <a:ext uri="{FF2B5EF4-FFF2-40B4-BE49-F238E27FC236}">
                <a16:creationId xmlns:a16="http://schemas.microsoft.com/office/drawing/2014/main" id="{B41DAC57-1A71-4EE2-B677-EB4B8F7151E1}"/>
              </a:ext>
            </a:extLst>
          </p:cNvPr>
          <p:cNvPicPr>
            <a:picLocks noChangeAspect="1"/>
          </p:cNvPicPr>
          <p:nvPr/>
        </p:nvPicPr>
        <p:blipFill>
          <a:blip r:embed="rId11"/>
          <a:stretch>
            <a:fillRect/>
          </a:stretch>
        </p:blipFill>
        <p:spPr>
          <a:xfrm>
            <a:off x="21596299" y="18243413"/>
            <a:ext cx="1966612" cy="3621339"/>
          </a:xfrm>
          <a:prstGeom prst="rect">
            <a:avLst/>
          </a:prstGeom>
        </p:spPr>
      </p:pic>
      <p:sp>
        <p:nvSpPr>
          <p:cNvPr id="26" name="Arrow: Right 25">
            <a:extLst>
              <a:ext uri="{FF2B5EF4-FFF2-40B4-BE49-F238E27FC236}">
                <a16:creationId xmlns:a16="http://schemas.microsoft.com/office/drawing/2014/main" id="{031BC614-DA75-4F34-9F34-4033F62AEF77}"/>
              </a:ext>
            </a:extLst>
          </p:cNvPr>
          <p:cNvSpPr/>
          <p:nvPr/>
        </p:nvSpPr>
        <p:spPr>
          <a:xfrm>
            <a:off x="18065910" y="14666928"/>
            <a:ext cx="2088520" cy="120212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F42A36E9-6CF0-49E8-89BB-FF3EB4ACC798}"/>
              </a:ext>
            </a:extLst>
          </p:cNvPr>
          <p:cNvSpPr/>
          <p:nvPr/>
        </p:nvSpPr>
        <p:spPr>
          <a:xfrm>
            <a:off x="18065910" y="19823004"/>
            <a:ext cx="2088520" cy="120212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6C3F3BD6-FAC7-4431-A670-EE675C8F5674}"/>
              </a:ext>
            </a:extLst>
          </p:cNvPr>
          <p:cNvSpPr/>
          <p:nvPr/>
        </p:nvSpPr>
        <p:spPr>
          <a:xfrm>
            <a:off x="24516787" y="19198509"/>
            <a:ext cx="2088520" cy="120212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A9E9D2C7-3E0A-446C-BC2D-EF73E64533AF}"/>
              </a:ext>
            </a:extLst>
          </p:cNvPr>
          <p:cNvSpPr/>
          <p:nvPr/>
        </p:nvSpPr>
        <p:spPr>
          <a:xfrm>
            <a:off x="12241481" y="17177151"/>
            <a:ext cx="1248278" cy="1093157"/>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05D300CD-F5E4-4026-BC1E-5645D6636A09}"/>
              </a:ext>
            </a:extLst>
          </p:cNvPr>
          <p:cNvPicPr>
            <a:picLocks noChangeAspect="1"/>
          </p:cNvPicPr>
          <p:nvPr/>
        </p:nvPicPr>
        <p:blipFill>
          <a:blip r:embed="rId12"/>
          <a:stretch>
            <a:fillRect/>
          </a:stretch>
        </p:blipFill>
        <p:spPr>
          <a:xfrm>
            <a:off x="27251635" y="18361923"/>
            <a:ext cx="2173698" cy="3214927"/>
          </a:xfrm>
          <a:prstGeom prst="rect">
            <a:avLst/>
          </a:prstGeom>
        </p:spPr>
      </p:pic>
      <p:pic>
        <p:nvPicPr>
          <p:cNvPr id="36" name="Picture 35">
            <a:extLst>
              <a:ext uri="{FF2B5EF4-FFF2-40B4-BE49-F238E27FC236}">
                <a16:creationId xmlns:a16="http://schemas.microsoft.com/office/drawing/2014/main" id="{04019EDB-7005-478C-BEAF-76B996EE4470}"/>
              </a:ext>
            </a:extLst>
          </p:cNvPr>
          <p:cNvPicPr>
            <a:picLocks noChangeAspect="1"/>
          </p:cNvPicPr>
          <p:nvPr/>
        </p:nvPicPr>
        <p:blipFill>
          <a:blip r:embed="rId13"/>
          <a:stretch>
            <a:fillRect/>
          </a:stretch>
        </p:blipFill>
        <p:spPr>
          <a:xfrm>
            <a:off x="11060950" y="14482700"/>
            <a:ext cx="3904798" cy="2515788"/>
          </a:xfrm>
          <a:prstGeom prst="rect">
            <a:avLst/>
          </a:prstGeom>
        </p:spPr>
      </p:pic>
      <p:pic>
        <p:nvPicPr>
          <p:cNvPr id="38" name="Picture 37">
            <a:extLst>
              <a:ext uri="{FF2B5EF4-FFF2-40B4-BE49-F238E27FC236}">
                <a16:creationId xmlns:a16="http://schemas.microsoft.com/office/drawing/2014/main" id="{68F06DD0-9DDB-47F7-858C-5E05ED280C3B}"/>
              </a:ext>
            </a:extLst>
          </p:cNvPr>
          <p:cNvPicPr>
            <a:picLocks noChangeAspect="1"/>
          </p:cNvPicPr>
          <p:nvPr/>
        </p:nvPicPr>
        <p:blipFill>
          <a:blip r:embed="rId14"/>
          <a:stretch>
            <a:fillRect/>
          </a:stretch>
        </p:blipFill>
        <p:spPr>
          <a:xfrm>
            <a:off x="11060950" y="18422483"/>
            <a:ext cx="3904798" cy="2467482"/>
          </a:xfrm>
          <a:prstGeom prst="rect">
            <a:avLst/>
          </a:prstGeom>
        </p:spPr>
      </p:pic>
      <p:sp>
        <p:nvSpPr>
          <p:cNvPr id="39" name="TextBox 38">
            <a:extLst>
              <a:ext uri="{FF2B5EF4-FFF2-40B4-BE49-F238E27FC236}">
                <a16:creationId xmlns:a16="http://schemas.microsoft.com/office/drawing/2014/main" id="{7AB7BF50-E5B1-4B1E-80FF-9B8E4583DCA9}"/>
              </a:ext>
            </a:extLst>
          </p:cNvPr>
          <p:cNvSpPr txBox="1"/>
          <p:nvPr/>
        </p:nvSpPr>
        <p:spPr>
          <a:xfrm>
            <a:off x="17947396" y="14108523"/>
            <a:ext cx="2864363" cy="584775"/>
          </a:xfrm>
          <a:prstGeom prst="rect">
            <a:avLst/>
          </a:prstGeom>
          <a:noFill/>
        </p:spPr>
        <p:txBody>
          <a:bodyPr wrap="square" rtlCol="0">
            <a:spAutoFit/>
          </a:bodyPr>
          <a:lstStyle/>
          <a:p>
            <a:r>
              <a:rPr lang="en-US" sz="3200" dirty="0"/>
              <a:t>1st Loop</a:t>
            </a:r>
          </a:p>
        </p:txBody>
      </p:sp>
      <p:sp>
        <p:nvSpPr>
          <p:cNvPr id="65" name="TextBox 64">
            <a:extLst>
              <a:ext uri="{FF2B5EF4-FFF2-40B4-BE49-F238E27FC236}">
                <a16:creationId xmlns:a16="http://schemas.microsoft.com/office/drawing/2014/main" id="{59E493CA-94CF-485B-A710-532469D1C6C6}"/>
              </a:ext>
            </a:extLst>
          </p:cNvPr>
          <p:cNvSpPr txBox="1"/>
          <p:nvPr/>
        </p:nvSpPr>
        <p:spPr>
          <a:xfrm>
            <a:off x="17940090" y="19214798"/>
            <a:ext cx="2864363" cy="584775"/>
          </a:xfrm>
          <a:prstGeom prst="rect">
            <a:avLst/>
          </a:prstGeom>
          <a:noFill/>
        </p:spPr>
        <p:txBody>
          <a:bodyPr wrap="square" rtlCol="0">
            <a:spAutoFit/>
          </a:bodyPr>
          <a:lstStyle/>
          <a:p>
            <a:r>
              <a:rPr lang="en-US" sz="3200" dirty="0"/>
              <a:t>2nd Loop</a:t>
            </a:r>
          </a:p>
        </p:txBody>
      </p:sp>
      <p:sp>
        <p:nvSpPr>
          <p:cNvPr id="66" name="TextBox 65">
            <a:extLst>
              <a:ext uri="{FF2B5EF4-FFF2-40B4-BE49-F238E27FC236}">
                <a16:creationId xmlns:a16="http://schemas.microsoft.com/office/drawing/2014/main" id="{1B13AD71-A8DA-434E-8324-2FE31D6D38EB}"/>
              </a:ext>
            </a:extLst>
          </p:cNvPr>
          <p:cNvSpPr txBox="1"/>
          <p:nvPr/>
        </p:nvSpPr>
        <p:spPr>
          <a:xfrm>
            <a:off x="24100501" y="17894179"/>
            <a:ext cx="3207365" cy="1077218"/>
          </a:xfrm>
          <a:prstGeom prst="rect">
            <a:avLst/>
          </a:prstGeom>
          <a:noFill/>
        </p:spPr>
        <p:txBody>
          <a:bodyPr wrap="square" rtlCol="0">
            <a:spAutoFit/>
          </a:bodyPr>
          <a:lstStyle/>
          <a:p>
            <a:pPr algn="ctr"/>
            <a:r>
              <a:rPr lang="en-US" sz="3200" dirty="0"/>
              <a:t>Puzzle Solved: Door Opens</a:t>
            </a:r>
          </a:p>
        </p:txBody>
      </p:sp>
      <p:sp>
        <p:nvSpPr>
          <p:cNvPr id="67" name="TextBox 66">
            <a:extLst>
              <a:ext uri="{FF2B5EF4-FFF2-40B4-BE49-F238E27FC236}">
                <a16:creationId xmlns:a16="http://schemas.microsoft.com/office/drawing/2014/main" id="{A15AA03B-FC90-4A3C-8690-2EB47734E7E0}"/>
              </a:ext>
            </a:extLst>
          </p:cNvPr>
          <p:cNvSpPr txBox="1"/>
          <p:nvPr/>
        </p:nvSpPr>
        <p:spPr>
          <a:xfrm>
            <a:off x="2779001" y="13459926"/>
            <a:ext cx="3207365" cy="1077218"/>
          </a:xfrm>
          <a:prstGeom prst="rect">
            <a:avLst/>
          </a:prstGeom>
          <a:noFill/>
        </p:spPr>
        <p:txBody>
          <a:bodyPr wrap="square" rtlCol="0">
            <a:spAutoFit/>
          </a:bodyPr>
          <a:lstStyle/>
          <a:p>
            <a:pPr algn="ctr"/>
            <a:r>
              <a:rPr lang="en-US" sz="3200" dirty="0"/>
              <a:t>Puzzle Start: Door is Closed</a:t>
            </a:r>
          </a:p>
        </p:txBody>
      </p:sp>
      <p:sp>
        <p:nvSpPr>
          <p:cNvPr id="69" name="Arrow: Curved Left 68">
            <a:extLst>
              <a:ext uri="{FF2B5EF4-FFF2-40B4-BE49-F238E27FC236}">
                <a16:creationId xmlns:a16="http://schemas.microsoft.com/office/drawing/2014/main" id="{FD4DA04A-DDAC-4727-AA6A-4366782C2DC3}"/>
              </a:ext>
            </a:extLst>
          </p:cNvPr>
          <p:cNvSpPr/>
          <p:nvPr/>
        </p:nvSpPr>
        <p:spPr>
          <a:xfrm rot="10800000">
            <a:off x="8266389" y="14872690"/>
            <a:ext cx="2386679" cy="5504569"/>
          </a:xfrm>
          <a:prstGeom prst="curved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1032" name="Picture 8" descr="FIU_VIP.png">
            <a:extLst>
              <a:ext uri="{FF2B5EF4-FFF2-40B4-BE49-F238E27FC236}">
                <a16:creationId xmlns:a16="http://schemas.microsoft.com/office/drawing/2014/main" id="{5193B4D5-8F2E-4E2C-9BD2-60BC144D32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230" y="560768"/>
            <a:ext cx="7214909" cy="22632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json logo">
            <a:extLst>
              <a:ext uri="{FF2B5EF4-FFF2-40B4-BE49-F238E27FC236}">
                <a16:creationId xmlns:a16="http://schemas.microsoft.com/office/drawing/2014/main" id="{8DF3817E-6A68-48AF-9D00-EAC1AD3FB9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890018" y="2968658"/>
            <a:ext cx="2076310" cy="20763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0BECF0-83BA-4ED5-9866-FB8B483C336E}"/>
              </a:ext>
            </a:extLst>
          </p:cNvPr>
          <p:cNvPicPr>
            <a:picLocks noChangeAspect="1"/>
          </p:cNvPicPr>
          <p:nvPr/>
        </p:nvPicPr>
        <p:blipFill>
          <a:blip r:embed="rId17"/>
          <a:stretch>
            <a:fillRect/>
          </a:stretch>
        </p:blipFill>
        <p:spPr>
          <a:xfrm>
            <a:off x="12382870" y="34359525"/>
            <a:ext cx="9678710" cy="5094058"/>
          </a:xfrm>
          <a:prstGeom prst="rect">
            <a:avLst/>
          </a:prstGeom>
        </p:spPr>
      </p:pic>
      <p:pic>
        <p:nvPicPr>
          <p:cNvPr id="4" name="Picture 4" descr="Image result for github logo">
            <a:extLst>
              <a:ext uri="{FF2B5EF4-FFF2-40B4-BE49-F238E27FC236}">
                <a16:creationId xmlns:a16="http://schemas.microsoft.com/office/drawing/2014/main" id="{7C2A6709-11CC-4341-9CBD-1496992715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80778" y="3353820"/>
            <a:ext cx="5835933" cy="1682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FF4E79-9A72-4B1F-B04A-52F939C52590}"/>
              </a:ext>
            </a:extLst>
          </p:cNvPr>
          <p:cNvSpPr txBox="1"/>
          <p:nvPr/>
        </p:nvSpPr>
        <p:spPr>
          <a:xfrm>
            <a:off x="14497800" y="13252539"/>
            <a:ext cx="6057899" cy="830997"/>
          </a:xfrm>
          <a:prstGeom prst="rect">
            <a:avLst/>
          </a:prstGeom>
          <a:noFill/>
        </p:spPr>
        <p:txBody>
          <a:bodyPr wrap="square" rtlCol="0">
            <a:spAutoFit/>
          </a:bodyPr>
          <a:lstStyle/>
          <a:p>
            <a:pPr lvl="0" algn="ctr">
              <a:buClr>
                <a:srgbClr val="336699"/>
              </a:buClr>
            </a:pPr>
            <a:r>
              <a:rPr lang="en-US" sz="4800" b="1" dirty="0">
                <a:solidFill>
                  <a:srgbClr val="336699"/>
                </a:solidFill>
              </a:rPr>
              <a:t>Puzzle 3: For Loops</a:t>
            </a:r>
            <a:endParaRPr lang="en-US" sz="4800" dirty="0"/>
          </a:p>
        </p:txBody>
      </p:sp>
      <p:pic>
        <p:nvPicPr>
          <p:cNvPr id="5" name="Picture 4">
            <a:extLst>
              <a:ext uri="{FF2B5EF4-FFF2-40B4-BE49-F238E27FC236}">
                <a16:creationId xmlns:a16="http://schemas.microsoft.com/office/drawing/2014/main" id="{617B10CE-C8D2-48F1-B69E-5B266CDFCBA3}"/>
              </a:ext>
            </a:extLst>
          </p:cNvPr>
          <p:cNvPicPr>
            <a:picLocks noChangeAspect="1"/>
          </p:cNvPicPr>
          <p:nvPr/>
        </p:nvPicPr>
        <p:blipFill>
          <a:blip r:embed="rId19"/>
          <a:stretch>
            <a:fillRect/>
          </a:stretch>
        </p:blipFill>
        <p:spPr>
          <a:xfrm>
            <a:off x="14786634" y="24259118"/>
            <a:ext cx="4870781" cy="7890665"/>
          </a:xfrm>
          <a:prstGeom prst="rect">
            <a:avLst/>
          </a:prstGeom>
        </p:spPr>
      </p:pic>
      <p:pic>
        <p:nvPicPr>
          <p:cNvPr id="2" name="Picture 1">
            <a:extLst>
              <a:ext uri="{FF2B5EF4-FFF2-40B4-BE49-F238E27FC236}">
                <a16:creationId xmlns:a16="http://schemas.microsoft.com/office/drawing/2014/main" id="{FB64B72D-86AD-4D8D-AE42-08DC68E6BCAB}"/>
              </a:ext>
            </a:extLst>
          </p:cNvPr>
          <p:cNvPicPr>
            <a:picLocks noChangeAspect="1"/>
          </p:cNvPicPr>
          <p:nvPr/>
        </p:nvPicPr>
        <p:blipFill>
          <a:blip r:embed="rId20"/>
          <a:stretch>
            <a:fillRect/>
          </a:stretch>
        </p:blipFill>
        <p:spPr>
          <a:xfrm>
            <a:off x="2243267" y="29071322"/>
            <a:ext cx="3537218" cy="2180744"/>
          </a:xfrm>
          <a:prstGeom prst="rect">
            <a:avLst/>
          </a:prstGeom>
        </p:spPr>
      </p:pic>
      <p:pic>
        <p:nvPicPr>
          <p:cNvPr id="7" name="Picture 6">
            <a:extLst>
              <a:ext uri="{FF2B5EF4-FFF2-40B4-BE49-F238E27FC236}">
                <a16:creationId xmlns:a16="http://schemas.microsoft.com/office/drawing/2014/main" id="{E1E18280-C3D4-499F-8A93-D765F4284DD2}"/>
              </a:ext>
            </a:extLst>
          </p:cNvPr>
          <p:cNvPicPr>
            <a:picLocks noChangeAspect="1"/>
          </p:cNvPicPr>
          <p:nvPr/>
        </p:nvPicPr>
        <p:blipFill>
          <a:blip r:embed="rId21"/>
          <a:stretch>
            <a:fillRect/>
          </a:stretch>
        </p:blipFill>
        <p:spPr>
          <a:xfrm>
            <a:off x="7004610" y="29051683"/>
            <a:ext cx="3469499" cy="2220021"/>
          </a:xfrm>
          <a:prstGeom prst="rect">
            <a:avLst/>
          </a:prstGeom>
        </p:spPr>
      </p:pic>
      <p:pic>
        <p:nvPicPr>
          <p:cNvPr id="12" name="Picture 11">
            <a:extLst>
              <a:ext uri="{FF2B5EF4-FFF2-40B4-BE49-F238E27FC236}">
                <a16:creationId xmlns:a16="http://schemas.microsoft.com/office/drawing/2014/main" id="{AFAB280A-62A0-4D2D-91A0-D98A00B50E4A}"/>
              </a:ext>
            </a:extLst>
          </p:cNvPr>
          <p:cNvPicPr>
            <a:picLocks noChangeAspect="1"/>
          </p:cNvPicPr>
          <p:nvPr/>
        </p:nvPicPr>
        <p:blipFill>
          <a:blip r:embed="rId22"/>
          <a:stretch>
            <a:fillRect/>
          </a:stretch>
        </p:blipFill>
        <p:spPr>
          <a:xfrm>
            <a:off x="25619151" y="12988966"/>
            <a:ext cx="5135144" cy="5135144"/>
          </a:xfrm>
          <a:prstGeom prst="rect">
            <a:avLst/>
          </a:prstGeom>
        </p:spPr>
      </p:pic>
    </p:spTree>
  </p:cSld>
  <p:clrMapOvr>
    <a:masterClrMapping/>
  </p:clrMapOvr>
  <p:transition spd="slow">
    <p:fade thruBlk="1"/>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804</TotalTime>
  <Words>434</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dc:creator>
  <cp:lastModifiedBy>Armando Carrasquillo</cp:lastModifiedBy>
  <cp:revision>76</cp:revision>
  <dcterms:modified xsi:type="dcterms:W3CDTF">2018-04-16T20:04:50Z</dcterms:modified>
</cp:coreProperties>
</file>